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7559675" cx="10691800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695e890782_0_40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695e890782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695e890782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695e890782_0_4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695e890782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3695e890782_0_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695e890782_0_54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695e890782_0_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3695e890782_0_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695e890782_0_6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695e890782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695e890782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695e890782_0_69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695e890782_0_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695e890782_0_6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695e890782_0_7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695e890782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3695e890782_0_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695e890782_0_8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695e890782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3695e890782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695e890782_0_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695e890782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695e890782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95e890782_0_1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695e890782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695e890782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95e890782_0_10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695e890782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3695e890782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695e890782_0_2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695e890782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3695e890782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695e890782_0_33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695e890782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3695e890782_0_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7.png"/><Relationship Id="rId10" Type="http://schemas.openxmlformats.org/officeDocument/2006/relationships/image" Target="../media/image3.png"/><Relationship Id="rId13" Type="http://schemas.openxmlformats.org/officeDocument/2006/relationships/image" Target="../media/image10.png"/><Relationship Id="rId1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4.png"/><Relationship Id="rId15" Type="http://schemas.openxmlformats.org/officeDocument/2006/relationships/image" Target="../media/image8.png"/><Relationship Id="rId14" Type="http://schemas.openxmlformats.org/officeDocument/2006/relationships/image" Target="../media/image18.png"/><Relationship Id="rId17" Type="http://schemas.openxmlformats.org/officeDocument/2006/relationships/image" Target="../media/image22.png"/><Relationship Id="rId16" Type="http://schemas.openxmlformats.org/officeDocument/2006/relationships/image" Target="../media/image9.png"/><Relationship Id="rId5" Type="http://schemas.openxmlformats.org/officeDocument/2006/relationships/image" Target="../media/image1.png"/><Relationship Id="rId6" Type="http://schemas.openxmlformats.org/officeDocument/2006/relationships/image" Target="../media/image15.png"/><Relationship Id="rId7" Type="http://schemas.openxmlformats.org/officeDocument/2006/relationships/image" Target="../media/image2.png"/><Relationship Id="rId8" Type="http://schemas.openxmlformats.org/officeDocument/2006/relationships/image" Target="../media/image1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2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lajd tytułowy (długi tytuł)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525" y="1983572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type="ctrTitle"/>
          </p:nvPr>
        </p:nvSpPr>
        <p:spPr>
          <a:xfrm>
            <a:off x="1385877" y="3070227"/>
            <a:ext cx="7920115" cy="10877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22" name="Google Shape;22;p2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23" name="Google Shape;2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j z dopiskiem dofinansowane przez Unię Europejską" id="24" name="Google Shape;2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25" name="Google Shape;2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"/>
          <p:cNvPicPr preferRelativeResize="0"/>
          <p:nvPr/>
        </p:nvPicPr>
        <p:blipFill rotWithShape="1">
          <a:blip r:embed="rId6">
            <a:alphaModFix amt="55000"/>
          </a:blip>
          <a:srcRect b="0" l="0" r="0" t="0"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7">
            <a:alphaModFix amt="55000"/>
          </a:blip>
          <a:srcRect b="0" l="0" r="0" t="0"/>
          <a:stretch/>
        </p:blipFill>
        <p:spPr>
          <a:xfrm>
            <a:off x="1365250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8">
            <a:alphaModFix amt="55000"/>
          </a:blip>
          <a:srcRect b="0" l="0" r="0" t="0"/>
          <a:stretch/>
        </p:blipFill>
        <p:spPr>
          <a:xfrm>
            <a:off x="1380511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"/>
          <p:cNvPicPr preferRelativeResize="0"/>
          <p:nvPr/>
        </p:nvPicPr>
        <p:blipFill rotWithShape="1">
          <a:blip r:embed="rId9">
            <a:alphaModFix amt="55000"/>
          </a:blip>
          <a:srcRect b="0" l="0" r="0" t="0"/>
          <a:stretch/>
        </p:blipFill>
        <p:spPr>
          <a:xfrm>
            <a:off x="4265786" y="538288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"/>
          <p:cNvPicPr preferRelativeResize="0"/>
          <p:nvPr/>
        </p:nvPicPr>
        <p:blipFill rotWithShape="1">
          <a:blip r:embed="rId10">
            <a:alphaModFix amt="55000"/>
          </a:blip>
          <a:srcRect b="0" l="0" r="0" t="0"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"/>
          <p:cNvPicPr preferRelativeResize="0"/>
          <p:nvPr/>
        </p:nvPicPr>
        <p:blipFill rotWithShape="1">
          <a:blip r:embed="rId11">
            <a:alphaModFix amt="55000"/>
          </a:blip>
          <a:srcRect b="0" l="0" r="0" t="0"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"/>
          <p:cNvPicPr preferRelativeResize="0"/>
          <p:nvPr/>
        </p:nvPicPr>
        <p:blipFill rotWithShape="1">
          <a:blip r:embed="rId12">
            <a:alphaModFix amt="55000"/>
          </a:blip>
          <a:srcRect b="0" l="0" r="0" t="0"/>
          <a:stretch/>
        </p:blipFill>
        <p:spPr>
          <a:xfrm>
            <a:off x="2814637" y="54356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"/>
          <p:cNvPicPr preferRelativeResize="0"/>
          <p:nvPr/>
        </p:nvPicPr>
        <p:blipFill rotWithShape="1">
          <a:blip r:embed="rId13">
            <a:alphaModFix amt="55000"/>
          </a:blip>
          <a:srcRect b="0" l="0" r="0" t="0"/>
          <a:stretch/>
        </p:blipFill>
        <p:spPr>
          <a:xfrm>
            <a:off x="3537018" y="53526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"/>
          <p:cNvPicPr preferRelativeResize="0"/>
          <p:nvPr/>
        </p:nvPicPr>
        <p:blipFill rotWithShape="1">
          <a:blip r:embed="rId14">
            <a:alphaModFix amt="55000"/>
          </a:blip>
          <a:srcRect b="0" l="0" r="0" t="0"/>
          <a:stretch/>
        </p:blipFill>
        <p:spPr>
          <a:xfrm>
            <a:off x="2092256" y="531095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2"/>
          <p:cNvPicPr preferRelativeResize="0"/>
          <p:nvPr/>
        </p:nvPicPr>
        <p:blipFill rotWithShape="1">
          <a:blip r:embed="rId15">
            <a:alphaModFix amt="55000"/>
          </a:blip>
          <a:srcRect b="0" l="0" r="0" t="0"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2"/>
          <p:cNvPicPr preferRelativeResize="0"/>
          <p:nvPr/>
        </p:nvPicPr>
        <p:blipFill rotWithShape="1">
          <a:blip r:embed="rId16">
            <a:alphaModFix amt="55000"/>
          </a:blip>
          <a:srcRect b="0" l="0" r="0" t="0"/>
          <a:stretch/>
        </p:blipFill>
        <p:spPr>
          <a:xfrm>
            <a:off x="4265613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2"/>
          <p:cNvPicPr preferRelativeResize="0"/>
          <p:nvPr/>
        </p:nvPicPr>
        <p:blipFill rotWithShape="1">
          <a:blip r:embed="rId17">
            <a:alphaModFix amt="55000"/>
          </a:blip>
          <a:srcRect b="0" l="0" r="0" t="0"/>
          <a:stretch/>
        </p:blipFill>
        <p:spPr>
          <a:xfrm>
            <a:off x="2814637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końcowy" showMasterSp="0">
  <p:cSld name="Slajd końcow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1"/>
          <p:cNvSpPr/>
          <p:nvPr>
            <p:ph idx="2" type="pic"/>
          </p:nvPr>
        </p:nvSpPr>
        <p:spPr>
          <a:xfrm>
            <a:off x="1025525" y="0"/>
            <a:ext cx="8640763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descr="Obraz zawierający tekst&#10;&#10;Opis wygenerowany automatycznie" id="94" name="Google Shape;9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975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1"/>
          <p:cNvSpPr txBox="1"/>
          <p:nvPr>
            <p:ph type="title"/>
          </p:nvPr>
        </p:nvSpPr>
        <p:spPr>
          <a:xfrm>
            <a:off x="2825750" y="5593629"/>
            <a:ext cx="7559675" cy="7055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znak Funduszy Europejskich" id="96" name="Google Shape;9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97" name="Google Shape;9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98" name="Google Shape;98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długi tytuł)" showMasterSp="0">
  <p:cSld name="Slajd tytułowy (długi tytuł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41" name="Google Shape;4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760" y="1973818"/>
            <a:ext cx="3959225" cy="72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"/>
          <p:cNvPicPr preferRelativeResize="0"/>
          <p:nvPr/>
        </p:nvPicPr>
        <p:blipFill rotWithShape="1">
          <a:blip r:embed="rId3">
            <a:alphaModFix amt="55000"/>
          </a:blip>
          <a:srcRect b="0" l="0" r="0" t="0"/>
          <a:stretch/>
        </p:blipFill>
        <p:spPr>
          <a:xfrm>
            <a:off x="597632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3"/>
          <p:cNvPicPr preferRelativeResize="0"/>
          <p:nvPr/>
        </p:nvPicPr>
        <p:blipFill rotWithShape="1">
          <a:blip r:embed="rId4">
            <a:alphaModFix amt="55000"/>
          </a:blip>
          <a:srcRect b="0" l="0" r="0" t="0"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"/>
          <p:cNvPicPr preferRelativeResize="0"/>
          <p:nvPr/>
        </p:nvPicPr>
        <p:blipFill rotWithShape="1">
          <a:blip r:embed="rId5">
            <a:alphaModFix amt="55000"/>
          </a:blip>
          <a:srcRect b="0" l="0" r="0" t="0"/>
          <a:stretch/>
        </p:blipFill>
        <p:spPr>
          <a:xfrm>
            <a:off x="3613944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3"/>
          <p:cNvSpPr txBox="1"/>
          <p:nvPr>
            <p:ph type="ctrTitle"/>
          </p:nvPr>
        </p:nvSpPr>
        <p:spPr>
          <a:xfrm>
            <a:off x="1385877" y="3059113"/>
            <a:ext cx="7920115" cy="1107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47" name="Google Shape;47;p3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8" name="Google Shape;4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 sekcji" showMasterSp="0">
  <p:cSld name="Slajd tytuł sekcji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"/>
          <p:cNvSpPr/>
          <p:nvPr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"/>
          <p:cNvSpPr/>
          <p:nvPr>
            <p:ph idx="2" type="pic"/>
          </p:nvPr>
        </p:nvSpPr>
        <p:spPr>
          <a:xfrm>
            <a:off x="669925" y="0"/>
            <a:ext cx="6835775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4"/>
          <p:cNvSpPr/>
          <p:nvPr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"/>
          <p:cNvSpPr/>
          <p:nvPr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krótki tytuł)" showMasterSp="0">
  <p:cSld name="Slajd tytułowy (krótki tytuł)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/>
          <p:nvPr>
            <p:ph idx="2" type="pic"/>
          </p:nvPr>
        </p:nvSpPr>
        <p:spPr>
          <a:xfrm>
            <a:off x="0" y="0"/>
            <a:ext cx="6784975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5"/>
          <p:cNvSpPr/>
          <p:nvPr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5"/>
          <p:cNvSpPr txBox="1"/>
          <p:nvPr>
            <p:ph type="ctrTitle"/>
          </p:nvPr>
        </p:nvSpPr>
        <p:spPr>
          <a:xfrm>
            <a:off x="3172808" y="5579563"/>
            <a:ext cx="6133117" cy="6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10" type="dt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62" name="Google Shape;6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63" name="Google Shape;6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64" name="Google Shape;6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braz zawierający tekst&#10;&#10;Opis wygenerowany automatycznie" id="65" name="Google Shape;6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25750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zawartość z paskiem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awartość bez paska" showMasterSp="0">
  <p:cSld name="1_Slajd - tytuł + zawartość bez paska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2 elementy zawartości z paskiem" type="twoObj">
  <p:cSld name="TWO_OBJEC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8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8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djęcie + zawartość z paskiem">
  <p:cSld name="1_Slajd - tytuł + zdjęcie + zawartość z paskiem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/>
          <p:nvPr>
            <p:ph type="title"/>
          </p:nvPr>
        </p:nvSpPr>
        <p:spPr>
          <a:xfrm>
            <a:off x="5345906" y="899836"/>
            <a:ext cx="4320000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5345906" y="1979837"/>
            <a:ext cx="432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4" name="Google Shape;84;p9"/>
          <p:cNvSpPr/>
          <p:nvPr>
            <p:ph idx="2" type="pic"/>
          </p:nvPr>
        </p:nvSpPr>
        <p:spPr>
          <a:xfrm>
            <a:off x="0" y="900113"/>
            <a:ext cx="4986338" cy="575972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2 elementy zawartości bez paska" showMasterSp="0">
  <p:cSld name="1_Slajd - tytuł + 2 elementy zawartości bez paska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0" name="Google Shape;90;p10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b="1" i="0" sz="2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marR="0" rtl="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4583" lvl="5" marL="27432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4583" lvl="6" marL="32004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4584" lvl="7" marL="36576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4584" lvl="8" marL="41148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/>
          <p:nvPr/>
        </p:nvSpPr>
        <p:spPr>
          <a:xfrm>
            <a:off x="1025870" y="0"/>
            <a:ext cx="1080742" cy="179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sustainabledevelopment.un.org/content/documents/5987our-common-future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sustainabledevelopment.un.org/content/documents/Agenda2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/>
          <p:nvPr>
            <p:ph type="ctrTitle"/>
          </p:nvPr>
        </p:nvSpPr>
        <p:spPr>
          <a:xfrm>
            <a:off x="1385877" y="3070227"/>
            <a:ext cx="7920115" cy="17177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None/>
            </a:pPr>
            <a:r>
              <a:rPr lang="pl-PL"/>
              <a:t>Tytuł prezentacji: </a:t>
            </a:r>
            <a:r>
              <a:rPr lang="pl-PL" sz="2311"/>
              <a:t>Raporty dla Klubu Rzymskiego; Raport Brundtland; Szczyt Ziemi  w Rio (1992) - założenia Agendy 21; Implementacyjny plan działań  z Johannesburga (2002)</a:t>
            </a:r>
            <a:br>
              <a:rPr lang="pl-PL"/>
            </a:br>
            <a:r>
              <a:rPr lang="pl-PL" sz="1200"/>
              <a:t>Opracowała: Ida Wrzesień</a:t>
            </a:r>
            <a:endParaRPr/>
          </a:p>
        </p:txBody>
      </p:sp>
      <p:sp>
        <p:nvSpPr>
          <p:cNvPr id="104" name="Google Shape;104;p12"/>
          <p:cNvSpPr txBox="1"/>
          <p:nvPr>
            <p:ph idx="1" type="subTitle"/>
          </p:nvPr>
        </p:nvSpPr>
        <p:spPr>
          <a:xfrm>
            <a:off x="1385810" y="4859957"/>
            <a:ext cx="7920115" cy="1081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Projekt pod nazwą Kompetencje jutra - modyfikacja wybranych kierunków studiów w Karkonoskiej Akademii Nauk Stosowanych w Jeleniej Górze realizowany w ramach programu 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Fundusze Europejskie dla Rozwoju Społecznego 2021-2027</a:t>
            </a:r>
            <a:endParaRPr/>
          </a:p>
          <a:p>
            <a:pPr indent="0" lvl="0" marL="0" rtl="0" algn="l">
              <a:lnSpc>
                <a:spcPct val="82142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</p:txBody>
      </p:sp>
      <p:sp>
        <p:nvSpPr>
          <p:cNvPr id="105" name="Google Shape;105;p12"/>
          <p:cNvSpPr txBox="1"/>
          <p:nvPr>
            <p:ph idx="10" type="dt"/>
          </p:nvPr>
        </p:nvSpPr>
        <p:spPr>
          <a:xfrm>
            <a:off x="7866081" y="539752"/>
            <a:ext cx="17997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2025-05-31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Agenda 21</a:t>
            </a:r>
            <a:endParaRPr/>
          </a:p>
        </p:txBody>
      </p:sp>
      <p:sp>
        <p:nvSpPr>
          <p:cNvPr id="169" name="Google Shape;169;p21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Cel główny</a:t>
            </a:r>
            <a:r>
              <a:rPr lang="pl-PL"/>
              <a:t>: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Opracowanie planu działań na rzecz zrównoważonego rozwoju dla całego świata.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Zasady zrównoważonego rozwoju</a:t>
            </a:r>
            <a:r>
              <a:rPr lang="pl-PL"/>
              <a:t>: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Ochrona środowiska przy jednoczesnym rozwoju gospodarczym.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Udział społeczeństwa w podejmowaniu decyzji (partycypacja społeczna).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Odpowiedzialność państw za stan środowiska globalnego i lokalnego.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Zakres Agendy 21</a:t>
            </a:r>
            <a:endParaRPr/>
          </a:p>
        </p:txBody>
      </p:sp>
      <p:sp>
        <p:nvSpPr>
          <p:cNvPr id="177" name="Google Shape;177;p22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Ochrona atmosfery i zasobów wodnych.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Zrównoważona gospodarka leśna i rolna.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Gospodarka odpadami i chemikaliami.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Ochrona różnorodności biologicznej.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2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3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Problemy społeczne i ekonomiczne</a:t>
            </a:r>
            <a:r>
              <a:rPr lang="pl-PL"/>
              <a:t>: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Walka z ubóstwem.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Promowanie zdrowia publicznego.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Edukacja ekologiczna.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Zrównoważona urbanizacja.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3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4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4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Współpraca międzynarodowa</a:t>
            </a:r>
            <a:r>
              <a:rPr lang="pl-PL"/>
              <a:t>: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Wsparcie finansowe i technologiczne dla krajów rozwijających się.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Wymiana informacji i doświadczeń w zakresie ekologii i gospodarki.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Realizacja na poziomie lokalnym</a:t>
            </a:r>
            <a:r>
              <a:rPr lang="pl-PL"/>
              <a:t>: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Obowiązek tworzenia lokalnych Agend 21 w miastach i gminach.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Angażowanie obywateli, organizacji pozarządowych i biznesu.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4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plementation - Free of Charge Creative Commons Post it Note image" id="200" name="Google Shape;200;p2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3113" r="3104" t="0"/>
          <a:stretch/>
        </p:blipFill>
        <p:spPr>
          <a:xfrm>
            <a:off x="669925" y="0"/>
            <a:ext cx="6835800" cy="4859400"/>
          </a:xfrm>
          <a:prstGeom prst="rect">
            <a:avLst/>
          </a:prstGeom>
        </p:spPr>
      </p:pic>
      <p:sp>
        <p:nvSpPr>
          <p:cNvPr id="201" name="Google Shape;201;p25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Implementacyjny plan działań z Johannesburga (2002)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6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Cel główny</a:t>
            </a:r>
            <a:r>
              <a:rPr lang="pl-PL"/>
              <a:t>: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Wzmocnienie i uzupełnienie założeń Agendy 21 poprzez określenie konkretnych działań i zobowiązań państw.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Główne obszary działań</a:t>
            </a:r>
            <a:r>
              <a:rPr lang="pl-PL"/>
              <a:t>: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Walka z ubóstwem – poprawa warunków życia w krajach rozwijających się.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Zmiana wzorców konsumpcji i produkcji – promowanie efektywności energetycznej i ograniczanie odpadów.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Ochrona i zarządzanie zasobami naturalnymi – zwłaszcza wody, lasów, gleb i atmosfery.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Globalizacja i sprawiedliwy handel – wspieranie dostępu krajów rozwijających się do rynków światowych.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Nowe wyzwania</a:t>
            </a:r>
            <a:r>
              <a:rPr lang="pl-PL"/>
              <a:t>:</a:t>
            </a:r>
            <a:endParaRPr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Walka z chorobami (HIV/AIDS, malaria, gruźlica).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Zrównoważony rozwój obszarów wiejskich i miejskich.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Poprawa edukacji na temat ochrony środowiska.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Współpraca międzynarodowa</a:t>
            </a:r>
            <a:r>
              <a:rPr lang="pl-PL"/>
              <a:t>:</a:t>
            </a:r>
            <a:endParaRPr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Zwiększenie pomocy rozwojowej dla biedniejszych państw.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Transfer czystych technologii.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Rozwój partnerstw między rządami, sektorem prywatnym i organizacjami pozarządowymi.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Odpowiedzialność lokalna i globalna</a:t>
            </a:r>
            <a:r>
              <a:rPr lang="pl-PL"/>
              <a:t>:</a:t>
            </a:r>
            <a:endParaRPr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Wdrażanie zasad zrównoważonego rozwoju w politykach krajowych.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Raportowanie postępów realizacji celów przez poszczególne kraje.</a:t>
            </a:r>
            <a:endParaRPr/>
          </a:p>
        </p:txBody>
      </p:sp>
      <p:sp>
        <p:nvSpPr>
          <p:cNvPr id="217" name="Google Shape;217;p2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Raporty dla Klubu Rzymskiego</a:t>
            </a:r>
            <a:endParaRPr/>
          </a:p>
        </p:txBody>
      </p:sp>
      <p:pic>
        <p:nvPicPr>
          <p:cNvPr id="111" name="Google Shape;11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206" y="87075"/>
            <a:ext cx="5996044" cy="51086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17" name="Google Shape;117;p14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137685" lvl="0" marL="251985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</a:pPr>
            <a:r>
              <a:rPr b="1" lang="pl-PL"/>
              <a:t>Klub Rzymski</a:t>
            </a:r>
            <a:r>
              <a:rPr lang="pl-PL"/>
              <a:t> to międzynarodowa organizacja założona w 1968 roku, skupiająca naukowców, ekonomistów i polityków, których celem jest analiza i prognozowanie globalnych problemów ludzkości, takich jak wzrost ludności, wyczerpywanie zasobów naturalnych czy degradacja środowiska.</a:t>
            </a:r>
            <a:endParaRPr/>
          </a:p>
          <a:p>
            <a:pPr indent="-137685" lvl="0" marL="251985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</a:pPr>
            <a:r>
              <a:rPr lang="pl-PL"/>
              <a:t>Najbardziej znanym dokumentem opracowanym na zlecenie Klubu Rzymskiego jest raport "</a:t>
            </a:r>
            <a:r>
              <a:rPr b="1" lang="pl-PL"/>
              <a:t>Granice wzrostu</a:t>
            </a:r>
            <a:r>
              <a:rPr lang="pl-PL"/>
              <a:t>" (The Limits to Growth) z 1972 roku, przygotowany przez zespół badaczy z MIT pod kierunkiem Donelli i Dennisa Meadowsów. Raport ten wykorzystywał modele komputerowe do symulowania przyszłości naszej planety w kontekście wzrostu gospodarczego, zużycia zasobów i zanieczyszczenia środowiska. Wnioski były alarmujące – jeśli ludzkość nie zmieni swojego modelu rozwoju, w ciągu kilkudziesięciu lat może dojść do załamania systemu gospodarczego i ekologicznego.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o Brundtland no Fronteiras do Pensamento 2014 | Conferenci… | Flickr" id="122" name="Google Shape;122;p1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619" r="6619" t="0"/>
          <a:stretch/>
        </p:blipFill>
        <p:spPr>
          <a:xfrm>
            <a:off x="0" y="0"/>
            <a:ext cx="6784973" cy="522128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23" name="Google Shape;123;p15"/>
          <p:cNvSpPr txBox="1"/>
          <p:nvPr>
            <p:ph type="ctrTitle"/>
          </p:nvPr>
        </p:nvSpPr>
        <p:spPr>
          <a:xfrm>
            <a:off x="3172808" y="5579563"/>
            <a:ext cx="6133117" cy="6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Raport Brundtland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„Nasza wspólna przyszłość” (Our Common Future)</a:t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 u="sng">
                <a:solidFill>
                  <a:schemeClr val="hlink"/>
                </a:solidFill>
                <a:hlinkClick r:id="rId3"/>
              </a:rPr>
              <a:t>Raport Brundtland</a:t>
            </a:r>
            <a:r>
              <a:rPr lang="pl-PL"/>
              <a:t> został opublikowany w 1987 roku przez Światową Komisję ds. Środowiska i Rozwoju (WCED), powołaną przez ONZ. Komisji przewodniczyła Gro Harlem Brundtland, ówczesna premier Norwegii — stąd potoczna nazwa raportu.</a:t>
            </a:r>
            <a:endParaRPr/>
          </a:p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Cel raportu</a:t>
            </a:r>
            <a:endParaRPr/>
          </a:p>
        </p:txBody>
      </p:sp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•Zdefiniowanie koncepcji zrównoważonego rozwoju (ang. sustainable development).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•Połączenie zagadnień ochrony środowiska z potrzebami społecznymi i gospodarczymi.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Słynna definicja zrównoważonego rozwoju: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„Rozwój, który zaspokaja potrzeby obecnego pokolenia, nie zagrażając możliwościom zaspokojenia potrzeb przyszłych pokoleń.”</a:t>
            </a:r>
            <a:endParaRPr b="1"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Główne przesłania raportu: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Kryzys ekologiczny i ubóstwo to problemy nierozerwalnie związane.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Konieczne jest globalne współdziałanie, aby osiągnąć trwały rozwój.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•	Proponuje polityki i strategie, które mają na celu integrację rozwoju gospodarczego z ochroną środowiska.</a:t>
            </a:r>
            <a:endParaRPr/>
          </a:p>
        </p:txBody>
      </p:sp>
      <p:sp>
        <p:nvSpPr>
          <p:cNvPr id="139" name="Google Shape;139;p1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Znaczenie</a:t>
            </a:r>
            <a:endParaRPr/>
          </a:p>
        </p:txBody>
      </p:sp>
      <p:sp>
        <p:nvSpPr>
          <p:cNvPr id="146" name="Google Shape;146;p18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Raport Brundtland był punktem wyjścia do Szczytu Ziemi w Rio (1992) oraz stworzenia dokumentu Agenda 21. To jeden z najważniejszych dokumentów XX wieku dotyczących rozwoju i środowiska</a:t>
            </a:r>
            <a:endParaRPr/>
          </a:p>
        </p:txBody>
      </p:sp>
      <p:sp>
        <p:nvSpPr>
          <p:cNvPr id="147" name="Google Shape;147;p1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"/>
          <p:cNvSpPr txBox="1"/>
          <p:nvPr>
            <p:ph type="ctrTitle"/>
          </p:nvPr>
        </p:nvSpPr>
        <p:spPr>
          <a:xfrm>
            <a:off x="3172800" y="5221206"/>
            <a:ext cx="6133200" cy="100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Szczyt Ziemi w RIO (1992) – założenia Agendy 21</a:t>
            </a:r>
            <a:endParaRPr/>
          </a:p>
        </p:txBody>
      </p:sp>
      <p:pic>
        <p:nvPicPr>
          <p:cNvPr descr="File:Sustainable Development Goals.svg - Wikimedia Commons" id="154" name="Google Shape;154;p19"/>
          <p:cNvPicPr preferRelativeResize="0"/>
          <p:nvPr/>
        </p:nvPicPr>
        <p:blipFill rotWithShape="1">
          <a:blip r:embed="rId3">
            <a:alphaModFix/>
          </a:blip>
          <a:srcRect b="13012" l="0" r="0" t="13012"/>
          <a:stretch/>
        </p:blipFill>
        <p:spPr>
          <a:xfrm>
            <a:off x="-1" y="914637"/>
            <a:ext cx="7505700" cy="4288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Agenda 21</a:t>
            </a:r>
            <a:endParaRPr/>
          </a:p>
        </p:txBody>
      </p:sp>
      <p:sp>
        <p:nvSpPr>
          <p:cNvPr id="161" name="Google Shape;161;p20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 u="sng">
                <a:solidFill>
                  <a:schemeClr val="hlink"/>
                </a:solidFill>
                <a:hlinkClick r:id="rId3"/>
              </a:rPr>
              <a:t>Agenda 21</a:t>
            </a:r>
            <a:r>
              <a:rPr lang="pl-PL"/>
              <a:t> to podstawowy dokument opracowany podczas Szczytu Ziemi w Rio de Janeiro. Stanowi rozwinięcie zasad zapisanych w Deklaracji Konferencji i określa plan działań przeznaczonych do realizacji przez państwa członkowskie ONZ. Zakłada ona aktywne zaangażowanie społeczeństwa oraz współpracę z lokalnymi społecznościami w procesie wdrażania założeń zrównoważonego rozwoju. Co istotne, zarówno opracowywanie Agendy 21, jak i dążenie do jej realizacji jest traktowane jako element realizacji idei zrównoważonego rozwoju.</a:t>
            </a:r>
            <a:endParaRPr/>
          </a:p>
        </p:txBody>
      </p:sp>
      <p:sp>
        <p:nvSpPr>
          <p:cNvPr id="162" name="Google Shape;162;p2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